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png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4" r:id="rId6"/>
    <p:sldId id="266" r:id="rId7"/>
    <p:sldId id="279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43" r:id="rId28"/>
    <p:sldId id="344" r:id="rId29"/>
    <p:sldId id="345" r:id="rId30"/>
    <p:sldId id="346" r:id="rId31"/>
    <p:sldId id="348" r:id="rId32"/>
    <p:sldId id="349" r:id="rId33"/>
    <p:sldId id="350" r:id="rId34"/>
    <p:sldId id="385" r:id="rId35"/>
    <p:sldId id="386" r:id="rId36"/>
    <p:sldId id="263" r:id="rId37"/>
    <p:sldId id="387" r:id="rId38"/>
    <p:sldId id="389" r:id="rId39"/>
    <p:sldId id="388" r:id="rId40"/>
    <p:sldId id="390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88" autoAdjust="0"/>
    <p:restoredTop sz="94660"/>
  </p:normalViewPr>
  <p:slideViewPr>
    <p:cSldViewPr snapToGrid="0">
      <p:cViewPr varScale="1">
        <p:scale>
          <a:sx n="58" d="100"/>
          <a:sy n="58" d="100"/>
        </p:scale>
        <p:origin x="10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4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695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277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8403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379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399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422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981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654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538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1982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26941-2210-439F-BABF-35A7076172FD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104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4.pn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15.pn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6.pn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7.pn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18.pn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19.pn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20.pn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21.pn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22.pn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23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24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26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27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29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31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33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35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22.pn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37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38.pn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39.pn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40.pn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jpg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.jpeg"/><Relationship Id="rId5" Type="http://schemas.openxmlformats.org/officeDocument/2006/relationships/image" Target="../media/image3.gif"/><Relationship Id="rId4" Type="http://schemas.openxmlformats.org/officeDocument/2006/relationships/image" Target="../media/image4.jpg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.jpg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9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2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04447" y="191161"/>
            <a:ext cx="11605845" cy="1655762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ДОНСКОЙ ГОСУДАРСТВЕННЫЙ ТЕХНИЧЕСКИЙ УНИВЕРСИТЕТ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586155" y="1668780"/>
            <a:ext cx="11605845" cy="31908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5400" b="1" dirty="0" smtClean="0">
                <a:solidFill>
                  <a:srgbClr val="FF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ВОЕННЫЙ УЧЕБНЫЙ ЦЕНТР</a:t>
            </a:r>
          </a:p>
          <a:p>
            <a:endParaRPr lang="ru-RU" sz="5400" b="1" dirty="0" smtClean="0">
              <a:solidFill>
                <a:srgbClr val="FF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5400" b="1" dirty="0" smtClean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ЦИКЛ ОБЩЕВОЕННОЙ ПОДГОТОВКИ</a:t>
            </a:r>
            <a:endParaRPr lang="ru-RU" sz="5400" b="1" dirty="0">
              <a:solidFill>
                <a:srgbClr val="FFFF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4343401" y="5703032"/>
            <a:ext cx="3727938" cy="1154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Ростов-на-Дону </a:t>
            </a:r>
          </a:p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г.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71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953">
        <p:split orient="vert"/>
      </p:transition>
    </mc:Choice>
    <mc:Fallback xmlns="">
      <p:transition spd="slow" advTm="6953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10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80479" y="1466794"/>
            <a:ext cx="11831041" cy="5412375"/>
          </a:xfrm>
          <a:prstGeom prst="roundRect">
            <a:avLst/>
          </a:prstGeom>
          <a:solidFill>
            <a:schemeClr val="bg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Приборы биологической разведки и контроля служат для </a:t>
            </a:r>
            <a:r>
              <a:rPr lang="ru-RU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обнаружения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факта применения противником биологического оружия и </a:t>
            </a:r>
            <a:r>
              <a:rPr lang="ru-RU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установления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видовой принадлежности биологических средств.</a:t>
            </a:r>
          </a:p>
          <a:p>
            <a:pPr lvl="0" algn="just"/>
            <a:r>
              <a:rPr 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А). Приборы радиационной разведки и контроля</a:t>
            </a:r>
          </a:p>
          <a:p>
            <a:pPr lvl="0" algn="just"/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Излучение радиоактивных веществ способно ионизировать вещества среды, в которой они распространяются, ионизация в свою очередь является причиной ряда физических и химических изменений в веществах. Эти </a:t>
            </a:r>
            <a:r>
              <a:rPr lang="ru-RU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изменения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 многих случаях могут быть сравнительно просто обнаружены и </a:t>
            </a:r>
            <a:r>
              <a:rPr lang="ru-RU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измерены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что и лежит в основе работы приборов радиационной разведки и контроля.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233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11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2365" y="1399050"/>
            <a:ext cx="11831041" cy="5412375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Для обнаружения и измерения радиоактивных излучений используются следующие методы: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ионизационный метод;</a:t>
            </a:r>
            <a:endParaRPr lang="ru-RU" sz="1600" b="1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фотографический метод;</a:t>
            </a:r>
            <a:endParaRPr lang="ru-RU" sz="1600" b="1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химический метод;</a:t>
            </a:r>
            <a:endParaRPr lang="ru-RU" sz="1600" b="1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сцинтилляционный метод;</a:t>
            </a:r>
            <a:endParaRPr lang="ru-RU" sz="1600" b="1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радиофотолюминесцентный метод.</a:t>
            </a:r>
            <a:endParaRPr lang="ru-RU" sz="1600" b="1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spcAft>
                <a:spcPts val="0"/>
              </a:spcAft>
            </a:pP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 современных приборах обнаружения и измерения радиоактивных излучений наиболее широко используется ионизационный метод. Такие приборы называются дозиметрическими.</a:t>
            </a:r>
            <a:endParaRPr lang="ru-RU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145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12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2365" y="1399050"/>
            <a:ext cx="11831041" cy="5412375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28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Войсковые дозиметрические приборы </a:t>
            </a: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(приборы радиационной разведки и контроля) предназначены: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для обнаружения радиоактивного заражения и измерения мощности дозы излучения на зараженной местности;</a:t>
            </a:r>
            <a:endParaRPr lang="ru-RU" sz="1600" b="1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для определения дозы излучения, полученной личным составом за время пребывания на местности, зараженной радиоактивными веществами;</a:t>
            </a:r>
            <a:endParaRPr lang="ru-RU" sz="1600" b="1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для измерения степени зараженности продуктами ядерного взрыва личного состава, вооружения и военной техники, воды, продовольствия и другого имущества.</a:t>
            </a:r>
            <a:endParaRPr lang="ru-RU" sz="16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264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13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2365" y="1399050"/>
            <a:ext cx="11831041" cy="5412375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 соответствии с предназначением, дозиметрические приборы </a:t>
            </a:r>
            <a:r>
              <a:rPr lang="ru-RU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подразделяются </a:t>
            </a: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 следующие основные </a:t>
            </a:r>
            <a:r>
              <a:rPr lang="ru-RU" sz="28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типы</a:t>
            </a: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indent="457200" algn="just">
              <a:spcAft>
                <a:spcPts val="0"/>
              </a:spcAft>
            </a:pP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r>
              <a:rPr lang="ru-RU" sz="28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индикаторы </a:t>
            </a: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– сигнализаторы — предназначены для регистрации </a:t>
            </a:r>
            <a:r>
              <a:rPr lang="ru-RU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радиоактивного </a:t>
            </a: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заражения местности и различных предметов, а также подачи звукового и светового сигналов при обнаружении </a:t>
            </a:r>
            <a:r>
              <a:rPr lang="ru-RU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радиоактивных </a:t>
            </a: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излучений;</a:t>
            </a:r>
          </a:p>
          <a:p>
            <a:pPr indent="457200" algn="just">
              <a:spcAft>
                <a:spcPts val="0"/>
              </a:spcAft>
            </a:pP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•	</a:t>
            </a:r>
            <a:r>
              <a:rPr lang="ru-RU" sz="28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измерители мощности дозы </a:t>
            </a: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— предназначены для измерения </a:t>
            </a:r>
            <a:r>
              <a:rPr lang="ru-RU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мощности </a:t>
            </a: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дозы излучения на местности и степени заражения различных </a:t>
            </a:r>
            <a:r>
              <a:rPr lang="ru-RU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объектов </a:t>
            </a: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продуктами ядерного взрыва;</a:t>
            </a:r>
          </a:p>
          <a:p>
            <a:pPr indent="457200" algn="just">
              <a:spcAft>
                <a:spcPts val="0"/>
              </a:spcAft>
            </a:pP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•	</a:t>
            </a:r>
            <a:r>
              <a:rPr lang="ru-RU" sz="28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измерители дозы </a:t>
            </a: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— предназначены для измерения поглощённой дозы гамма (гамма-нейтронного) излучения.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115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14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80479" y="1410397"/>
            <a:ext cx="11831041" cy="995241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Индикатор-сигнализатор ДП-64 предназначен для постоянного </a:t>
            </a: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радиационного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наблюдения и сигнализации о радиоактивном заражении </a:t>
            </a: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местности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2512479"/>
            <a:ext cx="7889823" cy="42989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084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15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04933" y="1343287"/>
            <a:ext cx="7195277" cy="5551245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195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Прибор радиационной и химической разведки (ПРХР) </a:t>
            </a:r>
            <a:r>
              <a:rPr lang="ru-RU" sz="195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устанавливается </a:t>
            </a:r>
            <a:r>
              <a:rPr lang="ru-RU" sz="195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 подвижных бронированных объектах (например в ЗРК С-300ПС – в кабине МАЗ-543, на задней стенке).</a:t>
            </a:r>
          </a:p>
          <a:p>
            <a:pPr indent="457200" algn="just">
              <a:spcAft>
                <a:spcPts val="0"/>
              </a:spcAft>
            </a:pPr>
            <a:r>
              <a:rPr lang="ru-RU" sz="195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ПРХР предназначен для:</a:t>
            </a:r>
          </a:p>
          <a:p>
            <a:pPr indent="457200" algn="just">
              <a:spcAft>
                <a:spcPts val="0"/>
              </a:spcAft>
            </a:pPr>
            <a:r>
              <a:rPr lang="ru-RU" sz="195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•	измерения мощности дозы гамма-излучения на местности;</a:t>
            </a:r>
          </a:p>
          <a:p>
            <a:pPr indent="457200" algn="just">
              <a:spcAft>
                <a:spcPts val="0"/>
              </a:spcAft>
            </a:pPr>
            <a:r>
              <a:rPr lang="ru-RU" sz="195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•	выдачи звуковой и световой сигнализации и управления </a:t>
            </a:r>
            <a:r>
              <a:rPr lang="ru-RU" sz="195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исполнительными </a:t>
            </a:r>
            <a:r>
              <a:rPr lang="ru-RU" sz="195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механизмами средств защиты экипажа объекта при </a:t>
            </a:r>
            <a:r>
              <a:rPr lang="ru-RU" sz="195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возникновении </a:t>
            </a:r>
            <a:r>
              <a:rPr lang="ru-RU" sz="195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радиоактивного заражения местности (сигнализация и команда «Р«);</a:t>
            </a:r>
          </a:p>
          <a:p>
            <a:pPr indent="457200" algn="just">
              <a:spcAft>
                <a:spcPts val="0"/>
              </a:spcAft>
            </a:pPr>
            <a:r>
              <a:rPr lang="ru-RU" sz="195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•	сигнализации и управления средствами защиты экипажа объекта при ядерном взрыве (сигнализация и команда «А«);</a:t>
            </a:r>
          </a:p>
          <a:p>
            <a:pPr indent="457200" algn="just">
              <a:spcAft>
                <a:spcPts val="0"/>
              </a:spcAft>
            </a:pPr>
            <a:r>
              <a:rPr lang="ru-RU" sz="195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•	обнаружения в воздухе ОВ типа зарин, сигнализации и управления </a:t>
            </a:r>
            <a:r>
              <a:rPr lang="ru-RU" sz="195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исполнительными </a:t>
            </a:r>
            <a:r>
              <a:rPr lang="ru-RU" sz="195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механизмами средств защиты экипажа объекта (</a:t>
            </a:r>
            <a:r>
              <a:rPr lang="ru-RU" sz="195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сигна-лизация</a:t>
            </a:r>
            <a:r>
              <a:rPr lang="ru-RU" sz="195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и команда «О«).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1317" y="1554870"/>
            <a:ext cx="4689576" cy="51607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018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16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80479" y="1467594"/>
            <a:ext cx="11831041" cy="1135086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Рентгенметр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ДП-5В предназначен для измерения мощности </a:t>
            </a: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поглощенной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дозы гамма-излучения в широком диапазоне (от 0,05 мрад/час до 200 рад/час) и обнаружения бета-излучения.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245" y="2706956"/>
            <a:ext cx="9199585" cy="38904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750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17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80479" y="1467594"/>
            <a:ext cx="11831041" cy="1135086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Комплект войсковых дозиметров ДП-22В предназначен для </a:t>
            </a: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измерения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поглощённой личным составом дозы гамма-излучения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5528" y="2626113"/>
            <a:ext cx="6113935" cy="42318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419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17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80479" y="1467593"/>
            <a:ext cx="11831041" cy="1395527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Комплект войсковых измерителей дозы ИД-1 предназначен для из-</a:t>
            </a:r>
            <a:r>
              <a:rPr lang="ru-RU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мерения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суммарной дозы гамма-нейтронного излучения в диапазоне от 20 до 500 рад.</a:t>
            </a:r>
          </a:p>
          <a:p>
            <a:pPr indent="457200" algn="just">
              <a:spcAft>
                <a:spcPts val="0"/>
              </a:spcAft>
            </a:pP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Он включает 10 войсковых измерителей дозы ИД-1, зарядное устройство ЗД-6, техническую документацию и укладочный ящик.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967396"/>
            <a:ext cx="10577098" cy="3812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842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19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2365" y="1399050"/>
            <a:ext cx="11831041" cy="5412375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</a:t>
            </a:r>
            <a:r>
              <a:rPr lang="ru-RU" sz="28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). Приборы химической разведки и контроля</a:t>
            </a:r>
          </a:p>
          <a:p>
            <a:pPr indent="457200" algn="just">
              <a:spcAft>
                <a:spcPts val="0"/>
              </a:spcAft>
            </a:pP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Химическая разведка складывается из непосредственно разведки и </a:t>
            </a:r>
            <a:r>
              <a:rPr lang="ru-RU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химического </a:t>
            </a: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наблюдения.</a:t>
            </a:r>
          </a:p>
          <a:p>
            <a:pPr indent="457200" algn="just">
              <a:spcAft>
                <a:spcPts val="0"/>
              </a:spcAft>
            </a:pP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Основными задачами химической разведки являются:</a:t>
            </a:r>
          </a:p>
          <a:p>
            <a:pPr indent="457200" algn="just">
              <a:spcAft>
                <a:spcPts val="0"/>
              </a:spcAft>
            </a:pP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•	определение начала химического нападения для своевременного </a:t>
            </a:r>
            <a:r>
              <a:rPr lang="ru-RU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принятия </a:t>
            </a: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мер противохимической защиты;</a:t>
            </a:r>
          </a:p>
          <a:p>
            <a:pPr indent="457200" algn="just">
              <a:spcAft>
                <a:spcPts val="0"/>
              </a:spcAft>
            </a:pP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•	установление характера отравляющего вещества, примененного </a:t>
            </a:r>
            <a:r>
              <a:rPr lang="ru-RU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противником</a:t>
            </a: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и концентрации его для определения необходимых мер по защите личного состава;</a:t>
            </a:r>
          </a:p>
          <a:p>
            <a:pPr indent="457200" algn="just">
              <a:spcAft>
                <a:spcPts val="0"/>
              </a:spcAft>
            </a:pP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•	определение конца химического нападения для установления </a:t>
            </a:r>
            <a:r>
              <a:rPr lang="ru-RU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возможности </a:t>
            </a: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безопасного снятия средств защиты.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828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colorTemperature colorTemp="4692"/>
                    </a14:imgEffect>
                    <a14:imgEffect>
                      <a14:brightnessContrast bright="9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800100" y="907355"/>
            <a:ext cx="9867900" cy="1655762"/>
          </a:xfrm>
        </p:spPr>
        <p:txBody>
          <a:bodyPr>
            <a:noAutofit/>
          </a:bodyPr>
          <a:lstStyle/>
          <a:p>
            <a:r>
              <a:rPr lang="ru-RU" sz="6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Дисциплина </a:t>
            </a:r>
            <a:br>
              <a:rPr lang="ru-RU" sz="6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6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«Общевоенная подготовка»</a:t>
            </a:r>
            <a:endParaRPr lang="ru-RU" sz="6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24000" cy="1223214"/>
          </a:xfrm>
          <a:prstGeom prst="rect">
            <a:avLst/>
          </a:prstGeom>
        </p:spPr>
      </p:pic>
      <p:sp>
        <p:nvSpPr>
          <p:cNvPr id="14" name="Подзаголовок 5"/>
          <p:cNvSpPr txBox="1">
            <a:spLocks/>
          </p:cNvSpPr>
          <p:nvPr/>
        </p:nvSpPr>
        <p:spPr>
          <a:xfrm>
            <a:off x="1684421" y="373394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r>
              <a:rPr lang="ru-RU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</p:spTree>
    <p:extLst>
      <p:ext uri="{BB962C8B-B14F-4D97-AF65-F5344CB8AC3E}">
        <p14:creationId xmlns:p14="http://schemas.microsoft.com/office/powerpoint/2010/main" val="206081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953">
        <p:split orient="vert"/>
      </p:transition>
    </mc:Choice>
    <mc:Fallback xmlns="">
      <p:transition spd="slow" advTm="6953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80479" y="1554870"/>
            <a:ext cx="11831041" cy="5316542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36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Приборы химической разведки </a:t>
            </a:r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служат для обнаружения ОВ, их идентификации (опознавания) и определения концентрации. Они делятся на войсковые и специальные, используемые специальными химическими подразделениями. К войсковым приборам химической разведки относятся средства индикации, </a:t>
            </a:r>
            <a:r>
              <a:rPr lang="ru-RU" sz="36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газоопределители</a:t>
            </a:r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и автоматические газосигнализаторы.</a:t>
            </a:r>
            <a:endParaRPr lang="ru-RU" sz="36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884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80479" y="1467594"/>
            <a:ext cx="11831041" cy="1500458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Войсковой прибор химической разведки (ВПХР)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предназначен для определения в воздухе, на местности, вооружении и военной технике зарина, зомана, иприта. фосгена, дифосгена, синильной кислоты, хлорциана, а также паров VX и BZ в воздухе.</a:t>
            </a:r>
            <a:endParaRPr lang="ru-RU" sz="20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478" y="3072328"/>
            <a:ext cx="9717943" cy="36207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978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80479" y="1467594"/>
            <a:ext cx="11831041" cy="1500458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Индикаторные трубки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предназначены для определения ОВ, и пред-</a:t>
            </a:r>
            <a:r>
              <a:rPr lang="ru-RU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ставляют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собой стеклянные запаянные с двух концов трубки с помещенными внутри их наполнителем и ампулами с реактивами </a:t>
            </a:r>
            <a:endParaRPr lang="ru-RU" sz="20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9440" y="3072328"/>
            <a:ext cx="7344482" cy="37293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330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80479" y="1467594"/>
            <a:ext cx="11831041" cy="1500458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Войсковой индивидуальный комплект химического контроля (ВИКХК)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предназначен для обнаружения зараженности воздуха, воды и </a:t>
            </a:r>
            <a:r>
              <a:rPr lang="ru-RU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по-верхности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такими отравляющими веществами, как зарин, зоман, VХ, иприт, люизит.</a:t>
            </a:r>
            <a:endParaRPr lang="ru-RU" sz="20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271" y="3354566"/>
            <a:ext cx="11497456" cy="35034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949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80479" y="1554870"/>
            <a:ext cx="11831041" cy="5316542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36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В). Приборы биологической разведки и контроля</a:t>
            </a:r>
          </a:p>
          <a:p>
            <a:pPr indent="457200" algn="just">
              <a:spcAft>
                <a:spcPts val="0"/>
              </a:spcAft>
            </a:pPr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Приборы биологической разведки и контроля (</a:t>
            </a:r>
            <a:r>
              <a:rPr lang="ru-RU" sz="36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ПБРиК</a:t>
            </a:r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 являются одним из основных средств ведения биологической разведки. С помощью </a:t>
            </a:r>
            <a:r>
              <a:rPr lang="ru-RU" sz="36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ПБРиК</a:t>
            </a:r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осуществляется постоянный и повсеместный контроль над наличием в атмосфере аэрозолей биологических средств, подается сигнал в случае их появления и производится отбор проб.</a:t>
            </a:r>
            <a:endParaRPr lang="ru-RU" sz="36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237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0957811" y="293070"/>
            <a:ext cx="915596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25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вопрос №2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252663" y="2188341"/>
            <a:ext cx="11686674" cy="18827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Реактивные пехотные огнеметы и средства аэрозольного противодействия. Радиопоглощающие материалы и маскирующие пенные покрытия. Порядок учета, хранения и обслуживания вооружения и средств радиационной, химической и </a:t>
            </a: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биологической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защиты в подразделении. Подгонка и техническая </a:t>
            </a: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 индивидуальной защиты.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0418" y="4172988"/>
            <a:ext cx="7964726" cy="26850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344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49943" y="1465383"/>
            <a:ext cx="4412342" cy="870857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Зажигательное оружие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49943" y="2645148"/>
            <a:ext cx="1952171" cy="6207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Зажигательные вещества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540000" y="2645148"/>
            <a:ext cx="2322285" cy="6207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боевого применения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cf.ppt-online.org/files/slide/c/CqoW0R9tjgHIvc5iUkNyAYJasb3mTDVL6P4BrM/slide-3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057" y="1572726"/>
            <a:ext cx="6738211" cy="504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 стрелкой 6"/>
          <p:cNvCxnSpPr/>
          <p:nvPr/>
        </p:nvCxnSpPr>
        <p:spPr>
          <a:xfrm>
            <a:off x="2598057" y="2336240"/>
            <a:ext cx="1103086" cy="308908"/>
          </a:xfrm>
          <a:prstGeom prst="straightConnector1">
            <a:avLst/>
          </a:prstGeom>
          <a:ln w="60325">
            <a:solidFill>
              <a:srgbClr val="FFFF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2" idx="2"/>
            <a:endCxn id="4" idx="0"/>
          </p:cNvCxnSpPr>
          <p:nvPr/>
        </p:nvCxnSpPr>
        <p:spPr>
          <a:xfrm flipH="1">
            <a:off x="1426029" y="2336240"/>
            <a:ext cx="1230085" cy="308908"/>
          </a:xfrm>
          <a:prstGeom prst="straightConnector1">
            <a:avLst/>
          </a:prstGeom>
          <a:ln w="60325">
            <a:solidFill>
              <a:srgbClr val="FFFF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449943" y="3614057"/>
            <a:ext cx="4412342" cy="3005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Зажигательное оружие предназначено для поражения живой силы противника, уничтожения его вооружения и военной техники, запасов материальных средств, а также для создания пожаров в районах боевых действий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9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314" name="Picture 2" descr="https://cont.ws/uploads/posts/27759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4" y="1425387"/>
            <a:ext cx="5625793" cy="356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i0.wp.com/www.forgottenweapons.com/wp-content/uploads/2016/04/IMG_1258_lzn.jpg?fit=1200%2C800&amp;amp;ssl=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755" y="1425387"/>
            <a:ext cx="5403245" cy="36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кругленный прямоугольник 1"/>
          <p:cNvSpPr/>
          <p:nvPr/>
        </p:nvSpPr>
        <p:spPr>
          <a:xfrm>
            <a:off x="178904" y="5228409"/>
            <a:ext cx="12013096" cy="14308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СТРУЙНЫЕ ОГНЕМЕТЫ 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предназначены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поражения живой силы, расположенной открыто или различного рода фортификационных сооружениях, а также для поджога объектов с деревянными конструкциями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641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338" name="Picture 2" descr="https://7lafa.com/weapons_all/1533/rancevii_ognemyot_lpo-50-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0" y="1425387"/>
            <a:ext cx="7572375" cy="499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812759" y="6208295"/>
            <a:ext cx="4026568" cy="649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Легкий пехотный огнемет ЛПО-50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108115" y="1466794"/>
            <a:ext cx="3891380" cy="5110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</a:t>
            </a:r>
            <a:r>
              <a:rPr lang="ru-RU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огнесмеси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12-18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л;</a:t>
            </a:r>
            <a:b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дальность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огнеметания незагущенной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смесью: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20- 25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м;</a:t>
            </a:r>
          </a:p>
          <a:p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загущенной смесью: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50-60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м;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продолжительность непрерывного огнеметания 6-7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с; количество выстрелов: до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коротких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выстрелов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990016" y="1320055"/>
            <a:ext cx="5983705" cy="67498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Ранцевые огнеметы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016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362" name="Picture 2" descr="https://konspekta.net/vikidalka/baza4/30343817827.files/image01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65" y="1554870"/>
            <a:ext cx="6816571" cy="44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994611" y="6128084"/>
            <a:ext cx="5101389" cy="5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Самоходный огнемет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132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876674" y="1732547"/>
            <a:ext cx="3769894" cy="1876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Емкость по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зажигательной смеси 700-800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л;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дальность огнеметания 150-180 м</a:t>
            </a:r>
            <a:r>
              <a:rPr lang="ru-RU" dirty="0"/>
              <a:t>. </a:t>
            </a:r>
          </a:p>
        </p:txBody>
      </p:sp>
      <p:pic>
        <p:nvPicPr>
          <p:cNvPr id="15364" name="Picture 4" descr="http://wot-planet.com/uploads/posts/2013-02/1359981097_fhyvkfrdvwi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867" y="4122277"/>
            <a:ext cx="4785001" cy="184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994611" y="1554870"/>
            <a:ext cx="5983705" cy="67498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Механизированные огнеметы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837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1970088" indent="0" algn="ctr">
              <a:lnSpc>
                <a:spcPct val="100000"/>
              </a:lnSpc>
              <a:buNone/>
            </a:pPr>
            <a:endParaRPr lang="ru-RU" sz="3600" b="1" dirty="0" smtClean="0"/>
          </a:p>
          <a:p>
            <a:pPr marL="0" indent="0" algn="ctr">
              <a:buNone/>
            </a:pPr>
            <a:endParaRPr lang="ru-RU" sz="4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</a:t>
            </a:r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ХИМИЧЕСКАЯ </a:t>
            </a:r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БИОЛОГИЧЕСКАЯ ЗАЩИТА</a:t>
            </a:r>
          </a:p>
          <a:p>
            <a:pPr marL="0" indent="0" algn="ctr">
              <a:buNone/>
            </a:pPr>
            <a:endParaRPr lang="ru-RU" sz="3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Тема 4: </a:t>
            </a:r>
            <a:r>
              <a:rPr lang="ru-RU" sz="3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Вооружение и средства радиационной, химической и </a:t>
            </a:r>
            <a:r>
              <a:rPr lang="ru-RU" sz="36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биологической защиты </a:t>
            </a:r>
            <a:r>
              <a:rPr lang="ru-RU" sz="3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воинской части</a:t>
            </a: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spcAft>
                <a:spcPts val="0"/>
              </a:spcAft>
              <a:buNone/>
            </a:pPr>
            <a:r>
              <a:rPr lang="ru-RU" sz="4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</a:t>
            </a:r>
            <a:endParaRPr lang="ru-RU" sz="4000" b="1" cap="all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buNone/>
            </a:pPr>
            <a:r>
              <a:rPr lang="ru-RU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Занятие № </a:t>
            </a:r>
            <a:r>
              <a:rPr lang="ru-RU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lang="ru-RU" sz="4000" b="1" cap="all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Вооружение и средства радиационной, химической и биологической защиты воинской части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21" name="Овал 2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3</a:t>
            </a: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24000" cy="12232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808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386" name="Picture 2" descr="https://content.choiz.me/uploads/2017-09/d5912c480a8a59a05eb68a3bbf34ae2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18" y="1836537"/>
            <a:ext cx="5024895" cy="324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toservethestory.com/wp-content/uploads/2013/02/12597000_1080191892002716_853615864_o-e145347126439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202" y="1836537"/>
            <a:ext cx="5357292" cy="304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181726" y="5296253"/>
            <a:ext cx="7395411" cy="13796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Запас по зажигательной смеси до 1400 л, продолжительность непрерывного огнеметания 1-1,5 мин или 20-60 коротких выстрелов с дальностью стрельбы до 230 м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887578" y="1386479"/>
            <a:ext cx="5983705" cy="67498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Танковые огнеметы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1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410" name="Picture 2" descr="https://topwar.ru/uploads/posts/2019-07/1563035319_m202_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44" y="1945290"/>
            <a:ext cx="6247388" cy="425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s://kusakusa.files.wordpress.com/2017/08/la-m202_0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896" y="1951078"/>
            <a:ext cx="4464551" cy="334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2887578" y="1386479"/>
            <a:ext cx="5983705" cy="67498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Реактивные огнеметы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106653" y="5438274"/>
            <a:ext cx="4766753" cy="1122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4-ствольный 66-мм реактивный огнемет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М202-А1 армии США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116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434" name="Picture 2" descr="https://army-news.ru/images_stati/ruchnaya_fugasno_zazhigatelnaya_granata_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0" y="2162988"/>
            <a:ext cx="3751281" cy="386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2887578" y="1386479"/>
            <a:ext cx="5983705" cy="67498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Ручные зажигательные гранаты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67870" y="6202329"/>
            <a:ext cx="3630362" cy="585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Зажигательная (термическая) граната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m14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36" name="Picture 4" descr="http://mtdata.ru/u18/photo8274/20054292482-0/original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237" y="2162988"/>
            <a:ext cx="4835636" cy="386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748337" y="6202329"/>
            <a:ext cx="3850105" cy="585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308-1 Napalm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861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458" name="Picture 2" descr="https://ognemet.net/images/figure58-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3" y="2130293"/>
            <a:ext cx="3575465" cy="393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2887578" y="1386479"/>
            <a:ext cx="5983705" cy="67498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Огневые фугасы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460" name="Picture 4" descr="https://img.wikireading.ru/238471_14_pic_10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258" y="2130293"/>
            <a:ext cx="4132601" cy="254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918700" y="2283252"/>
            <a:ext cx="2947322" cy="4464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Стандартный огневой фугас: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провод к запальной (подрывной) машинке;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корпус фугаса;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пробка для заливки;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стакан для запального и рассеивающего заряда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– запальный или рассеивающий заряд;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зажигательное вещество (смесь веществ);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метательный заряд;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электрозапал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маскировка и уровень земли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149889" y="4675372"/>
            <a:ext cx="4758243" cy="2137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Огневой фугас с сюрпризом: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емкость с зажигательным веществом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– заряд ВВ; 3 – упрощенный взрыватель;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выдергивающаяся предохранительная чека; 5 – уровень земли;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проволока или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бичева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выдергивающая чеку при задевании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бичевы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детонатор;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направляющий блок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603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80479" y="1369732"/>
            <a:ext cx="11831041" cy="5316542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3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Применение </a:t>
            </a:r>
            <a:r>
              <a:rPr lang="ru-RU" sz="36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радиопоглощающих </a:t>
            </a:r>
            <a:r>
              <a:rPr lang="ru-RU" sz="3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материалов </a:t>
            </a:r>
            <a:r>
              <a:rPr lang="ru-RU" sz="36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 пенных покрытий</a:t>
            </a:r>
          </a:p>
          <a:p>
            <a:pPr indent="457200" algn="just">
              <a:spcAft>
                <a:spcPts val="0"/>
              </a:spcAft>
            </a:pPr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Организуется и </a:t>
            </a:r>
            <a:r>
              <a:rPr lang="ru-RU" sz="3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проводится </a:t>
            </a:r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для снижения возможностей </a:t>
            </a:r>
            <a:r>
              <a:rPr lang="ru-RU" sz="3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радиолокационных </a:t>
            </a:r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 </a:t>
            </a:r>
            <a:r>
              <a:rPr lang="ru-RU" sz="36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тепловизионных</a:t>
            </a:r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средств разведки противника по обнаружению и распознаванию вооружения и техники, объектов и заключается в </a:t>
            </a:r>
            <a:r>
              <a:rPr lang="ru-RU" sz="3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использовании </a:t>
            </a:r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войсками специальных чехлов и накидок, нанесении </a:t>
            </a:r>
            <a:r>
              <a:rPr lang="ru-RU" sz="3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радиопоглощающих </a:t>
            </a:r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пенных и лакокрасочных покрытий на вооружение.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401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0957811" y="293070"/>
            <a:ext cx="915596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600" dirty="0">
                <a:solidFill>
                  <a:prstClr val="black"/>
                </a:solidFill>
                <a:latin typeface="Calibri" panose="020F0502020204030204"/>
              </a:rPr>
              <a:t>3</a:t>
            </a: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Учебный вопрос №3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505326" y="2160731"/>
            <a:ext cx="11686674" cy="1465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Обязанности должностных лиц подразделения </a:t>
            </a:r>
            <a:r>
              <a:rPr lang="ru-RU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br>
              <a:rPr lang="ru-RU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поддержанию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вооружения и средств РХБ защиты в готовности к </a:t>
            </a:r>
            <a:r>
              <a:rPr lang="ru-RU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применению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7829" y="3687799"/>
            <a:ext cx="6796341" cy="31702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396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789" y="36532"/>
            <a:ext cx="12192789" cy="6839999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0828421" y="293070"/>
            <a:ext cx="1044985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6" descr="https://besthqwallpapers.com/Uploads/16-3-2019/83552/himars-m142-american-artillery-rocket-system-m1140-truck-united-states-army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89229"/>
            <a:ext cx="8466382" cy="529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93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789" y="36532"/>
            <a:ext cx="12192789" cy="6839999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0828421" y="293070"/>
            <a:ext cx="1044985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37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2152" y="1389229"/>
            <a:ext cx="7989841" cy="53216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703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010123" y="293070"/>
            <a:ext cx="863284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80479" y="1554870"/>
            <a:ext cx="11831041" cy="5316542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Изолирующие противогазы на командном пункте (пункте управления) хранятся в собранном виде в металлических опечатанных шкафах (ящиках), которые располагаются вблизи рабочих мест личного состава. При этом за-мена регенеративных патронов и пусковых брикетов к ИП-46 производится через 6 месяцев, к ИП-4 – через 1 год. Изъятые регенеративные патроны и пусковые брикеты используются в учебных целях. Отработанные </a:t>
            </a:r>
            <a:r>
              <a:rPr lang="ru-RU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регенера-тивные</a:t>
            </a: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патроны немедленно сдаются для уничтожения. До уничтожения они должны храниться в шкафах (ящиках) с надписью «Отработанные </a:t>
            </a:r>
            <a:r>
              <a:rPr lang="ru-RU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регенера-тивные</a:t>
            </a: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патроны». При этом должно быть исключено попадание на них воды, масел и органических жидкостей.</a:t>
            </a:r>
            <a:endParaRPr lang="ru-RU" sz="2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94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010123" y="293070"/>
            <a:ext cx="863284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118" y="1361546"/>
            <a:ext cx="7279255" cy="54563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449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36602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4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874787" y="1322942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Учебные вопросы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252663" y="1885344"/>
            <a:ext cx="11686674" cy="1776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Технические средства радиационной, химической и </a:t>
            </a: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биологической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разведки и контроля. Средства индивидуальной и </a:t>
            </a: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коллективной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защиты и порядок их использования. Средства </a:t>
            </a: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специальной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обработки. Порядок организации и проведения </a:t>
            </a: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частичной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полной специальной обработки. Средства </a:t>
            </a: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санитарной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обработки и порядок ее проведения.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186731" y="3729400"/>
            <a:ext cx="11686674" cy="17827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Реактивные пехотные огнеметы и средства аэрозольного </a:t>
            </a: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противодействия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Радиопоглощающие материалы и маскирующие пенные покрытия. Порядок учета, хранения и обслуживания вооружения и средств радиационной, химической и </a:t>
            </a: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биологической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защиты в подразделении. Подгонка и техническая </a:t>
            </a: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 индивидуальной защиты.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86732" y="5570531"/>
            <a:ext cx="11686674" cy="11784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Обязанности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должностных лиц подразделения по </a:t>
            </a: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поддержанию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вооружения и средств РХБ защиты в готовности к приме-нению.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424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010123" y="293070"/>
            <a:ext cx="863284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40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600" y="1284953"/>
            <a:ext cx="9144793" cy="55539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697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https://economic-definition.com/Images/Forex_Otzovik/630/470/3538429026-sklad_himicheskogo_oruzhiya_pod_otkrytym_nebom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89229"/>
            <a:ext cx="4328729" cy="240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.fishki.net/upload/post/201604/02/1905934/41129828df43db0b0ae067132850c86b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743" y="1445280"/>
            <a:ext cx="3713889" cy="240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atomic-energy.ru/files/images/2012/08/air8598_5%5B1%5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19025"/>
            <a:ext cx="4328729" cy="265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topcor.ru/uploads/posts/2018-10/1540731032_original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743" y="4109301"/>
            <a:ext cx="3713889" cy="247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1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https://mtdata.ru/u19/photoD0EA/20384004875-0/origina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37" y="2097005"/>
            <a:ext cx="5263430" cy="372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ukrainianwall.com/images/2019/04/04/k5MlJZZb6pLZ8Xbn53yhPLAoWpPcpxO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357" y="1554870"/>
            <a:ext cx="4232656" cy="238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ic.pics.livejournal.com/shurigin/1370149/194903/194903_original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472" y="4168035"/>
            <a:ext cx="4226706" cy="210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402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57499" y="1278378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вопрос№1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91537" y="1859046"/>
            <a:ext cx="11842488" cy="1831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Технические средства радиационной, химической и </a:t>
            </a:r>
            <a:r>
              <a:rPr lang="ru-RU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биологической 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разведки и контроля. Средства индивидуальной и коллективной защиты и порядок их использования. Средства специальной обработки. Порядок организации и проведения частичной и полной специальной обработки. Средства санитарной обработки и порядок ее проведения.</a:t>
            </a:r>
          </a:p>
        </p:txBody>
      </p:sp>
      <p:pic>
        <p:nvPicPr>
          <p:cNvPr id="4098" name="Picture 2" descr="https://enki.ua/sites/default/files/styles/full_width_article_img/public/mini_nukes_mini-yadernye_zaryady.jpg?itok=qFY5JZK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90" y="3820072"/>
            <a:ext cx="5113849" cy="287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mg.politonline.ru/preview/article/6/9/0/22892690_original.jpe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07" y="3820073"/>
            <a:ext cx="4333217" cy="287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533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61090" y="1389229"/>
            <a:ext cx="11831041" cy="5412375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ru-RU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обеспечения боеспособности личного состава в условиях </a:t>
            </a:r>
            <a:r>
              <a:rPr lang="ru-RU" sz="4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применения </a:t>
            </a:r>
            <a:r>
              <a:rPr lang="ru-RU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противником ОМП необходимо своевременно и умело использовать </a:t>
            </a:r>
            <a:r>
              <a:rPr lang="ru-RU" sz="4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технические </a:t>
            </a:r>
            <a:r>
              <a:rPr lang="ru-RU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разведки, имеющиеся в подразделениях и частях. К этим средствам относятся войсковые дозиметрические приборы и приборы </a:t>
            </a:r>
            <a:r>
              <a:rPr lang="ru-RU" sz="4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химической </a:t>
            </a:r>
            <a:r>
              <a:rPr lang="ru-RU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биологической разведки.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997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61090" y="1389229"/>
            <a:ext cx="11831041" cy="5412375"/>
          </a:xfrm>
          <a:prstGeom prst="roundRect">
            <a:avLst/>
          </a:prstGeom>
          <a:solidFill>
            <a:schemeClr val="bg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ru-RU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Приборы радиационной и химической разведки и контроля </a:t>
            </a:r>
            <a:r>
              <a:rPr lang="ru-RU" sz="4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предназначены </a:t>
            </a:r>
            <a:r>
              <a:rPr lang="ru-RU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обнаружения радиоактивных и отравляющих веществ, определения границ районов заражения и осуществления постоянного контроля </a:t>
            </a:r>
            <a:r>
              <a:rPr lang="ru-RU" sz="4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над</a:t>
            </a:r>
            <a:br>
              <a:rPr lang="ru-RU" sz="4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степенью </a:t>
            </a:r>
            <a:r>
              <a:rPr lang="ru-RU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заражения местности, личного состава, военной техники, </a:t>
            </a:r>
            <a:r>
              <a:rPr lang="ru-RU" sz="4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продовольствия </a:t>
            </a:r>
            <a:r>
              <a:rPr lang="ru-RU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воды.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852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1852</Words>
  <Application>Microsoft Office PowerPoint</Application>
  <PresentationFormat>Широкоэкранный</PresentationFormat>
  <Paragraphs>208</Paragraphs>
  <Slides>40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Symbol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Personal</dc:creator>
  <cp:lastModifiedBy>Пользователь</cp:lastModifiedBy>
  <cp:revision>115</cp:revision>
  <dcterms:created xsi:type="dcterms:W3CDTF">2019-10-31T11:32:43Z</dcterms:created>
  <dcterms:modified xsi:type="dcterms:W3CDTF">2020-12-09T07:10:39Z</dcterms:modified>
</cp:coreProperties>
</file>